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Montserrat"/>
      <p:regular r:id="rId11"/>
      <p:bold r:id="rId12"/>
      <p:italic r:id="rId13"/>
      <p:boldItalic r:id="rId14"/>
    </p:embeddedFont>
    <p:embeddedFont>
      <p:font typeface="La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13" Type="http://schemas.openxmlformats.org/officeDocument/2006/relationships/font" Target="fonts/Montserrat-italic.fntdata"/><Relationship Id="rId12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regular.fntdata"/><Relationship Id="rId14" Type="http://schemas.openxmlformats.org/officeDocument/2006/relationships/font" Target="fonts/Montserrat-boldItalic.fntdata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8f852d137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8f852d13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8d591474c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8d591474c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Image Scrambler Password</a:t>
            </a:r>
            <a:endParaRPr b="1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Team 13: Maxwell Warncke, Daniel Rochefort, Doehoon Kim, Richmond Azumah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152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UML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Sequence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Diagram:</a:t>
            </a:r>
            <a:endParaRPr b="1"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6" name="Google Shape;2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5225" y="315264"/>
            <a:ext cx="4952974" cy="4512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Use Case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Diagram 1</a:t>
            </a:r>
            <a:endParaRPr b="1"/>
          </a:p>
        </p:txBody>
      </p:sp>
      <p:pic>
        <p:nvPicPr>
          <p:cNvPr id="242" name="Google Shape;2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7400" y="126463"/>
            <a:ext cx="4420774" cy="489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Use Case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Diagram 2</a:t>
            </a:r>
            <a:endParaRPr b="1"/>
          </a:p>
        </p:txBody>
      </p:sp>
      <p:pic>
        <p:nvPicPr>
          <p:cNvPr id="248" name="Google Shape;24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8550" y="63788"/>
            <a:ext cx="3833825" cy="501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Test Case Scenarios</a:t>
            </a:r>
            <a:endParaRPr b="1"/>
          </a:p>
        </p:txBody>
      </p:sp>
      <p:sp>
        <p:nvSpPr>
          <p:cNvPr id="254" name="Google Shape;254;p21"/>
          <p:cNvSpPr txBox="1"/>
          <p:nvPr/>
        </p:nvSpPr>
        <p:spPr>
          <a:xfrm>
            <a:off x="1297500" y="2264250"/>
            <a:ext cx="7188000" cy="615000"/>
          </a:xfrm>
          <a:prstGeom prst="rect">
            <a:avLst/>
          </a:prstGeom>
          <a:solidFill>
            <a:srgbClr val="1B212C"/>
          </a:solidFill>
          <a:ln cap="flat" cmpd="sng" w="9525">
            <a:solidFill>
              <a:srgbClr val="1B212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255" name="Google Shape;255;p21"/>
          <p:cNvSpPr txBox="1"/>
          <p:nvPr>
            <p:ph idx="1" type="body"/>
          </p:nvPr>
        </p:nvSpPr>
        <p:spPr>
          <a:xfrm>
            <a:off x="1329750" y="1067275"/>
            <a:ext cx="6974400" cy="3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latin typeface="Arial"/>
                <a:ea typeface="Arial"/>
                <a:cs typeface="Arial"/>
                <a:sym typeface="Arial"/>
              </a:rPr>
              <a:t>Test Case: </a:t>
            </a:r>
            <a:r>
              <a:rPr lang="en-GB" sz="1200">
                <a:latin typeface="Arial"/>
                <a:ea typeface="Arial"/>
                <a:cs typeface="Arial"/>
                <a:sym typeface="Arial"/>
              </a:rPr>
              <a:t>Verify the user has to input a username, and it must be only alphanumeric characters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latin typeface="Arial"/>
                <a:ea typeface="Arial"/>
                <a:cs typeface="Arial"/>
                <a:sym typeface="Arial"/>
              </a:rPr>
              <a:t>Input: “</a:t>
            </a:r>
            <a:r>
              <a:rPr lang="en-GB" sz="1200">
                <a:latin typeface="Arial"/>
                <a:ea typeface="Arial"/>
                <a:cs typeface="Arial"/>
                <a:sym typeface="Arial"/>
              </a:rPr>
              <a:t>Test*Username”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latin typeface="Arial"/>
                <a:ea typeface="Arial"/>
                <a:cs typeface="Arial"/>
                <a:sym typeface="Arial"/>
              </a:rPr>
              <a:t>Expected output: </a:t>
            </a:r>
            <a:r>
              <a:rPr lang="en-GB" sz="1200">
                <a:latin typeface="Arial"/>
                <a:ea typeface="Arial"/>
                <a:cs typeface="Arial"/>
                <a:sym typeface="Arial"/>
              </a:rPr>
              <a:t>Username must be only alphanumeric characters. Please try again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latin typeface="Arial"/>
                <a:ea typeface="Arial"/>
                <a:cs typeface="Arial"/>
                <a:sym typeface="Arial"/>
              </a:rPr>
              <a:t>Test Case: </a:t>
            </a:r>
            <a:r>
              <a:rPr lang="en-GB" sz="1200">
                <a:latin typeface="Arial"/>
                <a:ea typeface="Arial"/>
                <a:cs typeface="Arial"/>
                <a:sym typeface="Arial"/>
              </a:rPr>
              <a:t>Verify the user cannot sign up without selecting an image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latin typeface="Arial"/>
                <a:ea typeface="Arial"/>
                <a:cs typeface="Arial"/>
                <a:sym typeface="Arial"/>
              </a:rPr>
              <a:t>Input: </a:t>
            </a:r>
            <a:r>
              <a:rPr lang="en-GB" sz="1200">
                <a:latin typeface="Arial"/>
                <a:ea typeface="Arial"/>
                <a:cs typeface="Arial"/>
                <a:sym typeface="Arial"/>
              </a:rPr>
              <a:t>User clicks “Next” button to attempt to move onto scrambling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latin typeface="Arial"/>
                <a:ea typeface="Arial"/>
                <a:cs typeface="Arial"/>
                <a:sym typeface="Arial"/>
              </a:rPr>
              <a:t>Expected output: </a:t>
            </a:r>
            <a:r>
              <a:rPr lang="en-GB" sz="1200">
                <a:latin typeface="Arial"/>
                <a:ea typeface="Arial"/>
                <a:cs typeface="Arial"/>
                <a:sym typeface="Arial"/>
              </a:rPr>
              <a:t>Please select one of the image.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latin typeface="Arial"/>
                <a:ea typeface="Arial"/>
                <a:cs typeface="Arial"/>
                <a:sym typeface="Arial"/>
              </a:rPr>
              <a:t>Test Case: </a:t>
            </a:r>
            <a:r>
              <a:rPr lang="en-GB" sz="1200">
                <a:latin typeface="Arial"/>
                <a:ea typeface="Arial"/>
                <a:cs typeface="Arial"/>
                <a:sym typeface="Arial"/>
              </a:rPr>
              <a:t>Verify the user cannot submit an unscrambled image as a password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latin typeface="Arial"/>
                <a:ea typeface="Arial"/>
                <a:cs typeface="Arial"/>
                <a:sym typeface="Arial"/>
              </a:rPr>
              <a:t>Input: </a:t>
            </a:r>
            <a:r>
              <a:rPr lang="en-GB" sz="1200">
                <a:latin typeface="Arial"/>
                <a:ea typeface="Arial"/>
                <a:cs typeface="Arial"/>
                <a:sym typeface="Arial"/>
              </a:rPr>
              <a:t>User clicks “Submit” without scrambling the image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latin typeface="Arial"/>
                <a:ea typeface="Arial"/>
                <a:cs typeface="Arial"/>
                <a:sym typeface="Arial"/>
              </a:rPr>
              <a:t>Expected output: </a:t>
            </a:r>
            <a:r>
              <a:rPr lang="en-GB" sz="1200">
                <a:latin typeface="Arial"/>
                <a:ea typeface="Arial"/>
                <a:cs typeface="Arial"/>
                <a:sym typeface="Arial"/>
              </a:rPr>
              <a:t>Image must be scrambled, Please try again.</a:t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